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7" r:id="rId6"/>
    <p:sldId id="299" r:id="rId7"/>
    <p:sldId id="300" r:id="rId8"/>
    <p:sldId id="301" r:id="rId9"/>
    <p:sldId id="286" r:id="rId10"/>
    <p:sldId id="290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297" r:id="rId19"/>
    <p:sldId id="309" r:id="rId20"/>
    <p:sldId id="295" r:id="rId21"/>
    <p:sldId id="29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5646" autoAdjust="0"/>
  </p:normalViewPr>
  <p:slideViewPr>
    <p:cSldViewPr snapToGrid="0">
      <p:cViewPr>
        <p:scale>
          <a:sx n="90" d="100"/>
          <a:sy n="90" d="100"/>
        </p:scale>
        <p:origin x="87" y="522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6B252-F8EA-9C06-0CB6-2B750E8CA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12212D-A1A6-B63D-7B7D-862F86FD14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4E9EB9-99DE-7F97-72CD-D4F81FF849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1C03B-CBEA-73A7-55CE-EE4390696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22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F4863-EBEC-834D-03C5-4A1592776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AA88D2-3BAB-63E4-DE6C-1CAA0311C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428B3A-3C00-8329-8D02-3671FEEB8D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A0863-2F14-1572-5D65-4505801B4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59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8BD67-50C9-A62E-E292-84FD87A4D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3D7A61-AF0E-B7A7-F414-D4638C262B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985404-8C9E-FFB3-8608-C2F776EC9C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E4809-C21F-50A5-950E-DF5EB1389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2764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3BD4C-FF87-A07B-F852-D1B360963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8D28F0-3442-A22D-0777-CA5E53E52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5E4BCE-C4A2-4C0B-C14A-A29A57CE8C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BC825-8F7C-2C2C-D61A-25B56D460D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21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4DF2C-04FC-522B-6459-6A68291BE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4D7610-458A-D874-05F5-59320A1FF7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3E52E1-D5BD-FF14-8D84-04F7FA63A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FAF5F5-2FDE-2F6F-DCA3-B755D7D1C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926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9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55456-DEBC-0838-1672-4DACDE26A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3A5D3C-43B4-D8C0-A2D1-33CD01D5E2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4AB720-74A2-B41D-5D32-B5DCF2329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FA11-29FC-83C2-9A12-F843F48F6D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06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787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3BEB5-C8AB-8352-1631-51343C3C5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23DA32-FA83-179E-96C7-85FACEE69F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0E16BC-360A-7A8F-2ECC-83B058DD3F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680FC-6B14-682A-CFFE-0BF176E5C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36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64E9B-7FD8-D1C8-03D2-21D8EAD82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10771D-CD42-7FF9-C155-8D8770C7B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EFC3EC-F9CE-5385-7D05-16BA172AFE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66358-63BD-4361-A840-1848EEEB1E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34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9EA1C-D4A1-F111-E62A-A1109E689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F773E4-629C-843B-B646-82DECF0FA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1FC240-4C48-C547-6584-1CD769FEE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DB28C-BE36-6F8D-2901-B22D8D6912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8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C357A-56FB-74C9-7F81-B57E34D05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AD0258-DD75-0CDA-2BC0-33D72806FE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BE1710-8BB2-C29D-F309-2C3F6C442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68DEA-29CC-D01C-D992-AAEC47B10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42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49B66-7C68-D0BD-8994-BA2C51FDD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A58CAE-AF24-8334-7F2D-57DB0BEFF4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00D985-B15D-841A-25DD-D4F6190834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12AD4-B68D-9EF7-7716-4F27782BD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10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1" r:id="rId4"/>
    <p:sldLayoutId id="2147483659" r:id="rId5"/>
    <p:sldLayoutId id="2147483668" r:id="rId6"/>
    <p:sldLayoutId id="2147483669" r:id="rId7"/>
    <p:sldLayoutId id="2147483677" r:id="rId8"/>
    <p:sldLayoutId id="2147483661" r:id="rId9"/>
    <p:sldLayoutId id="2147483666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830130"/>
          </a:xfrm>
        </p:spPr>
        <p:txBody>
          <a:bodyPr/>
          <a:lstStyle/>
          <a:p>
            <a:r>
              <a:rPr lang="en-US" dirty="0" err="1"/>
              <a:t>goAML</a:t>
            </a:r>
            <a:r>
              <a:rPr lang="en-US" dirty="0"/>
              <a:t> Validation</a:t>
            </a:r>
          </a:p>
        </p:txBody>
      </p:sp>
      <p:pic>
        <p:nvPicPr>
          <p:cNvPr id="4" name="Picture 3" descr="KEYRIUM CONSULTING&#10;&#10;AI-generated content may be incorrect.">
            <a:extLst>
              <a:ext uri="{FF2B5EF4-FFF2-40B4-BE49-F238E27FC236}">
                <a16:creationId xmlns:a16="http://schemas.microsoft.com/office/drawing/2014/main" id="{885EA563-BEFE-849A-1F66-ABACE3713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0070" y="109868"/>
            <a:ext cx="2463600" cy="1306949"/>
          </a:xfrm>
          <a:prstGeom prst="rect">
            <a:avLst/>
          </a:prstGeom>
        </p:spPr>
      </p:pic>
      <p:pic>
        <p:nvPicPr>
          <p:cNvPr id="6" name="Picture 5" descr="The image depicts a stylized, blue digital icon featuring a shield symbol with a question mark inside, suggesting a secure or verified status.&#10;&#10;AI-generated content may be incorrect.">
            <a:extLst>
              <a:ext uri="{FF2B5EF4-FFF2-40B4-BE49-F238E27FC236}">
                <a16:creationId xmlns:a16="http://schemas.microsoft.com/office/drawing/2014/main" id="{338C2EEB-9B30-7DB4-2050-AC5B022F7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7641" y="170119"/>
            <a:ext cx="1881963" cy="188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465AD-0E44-30E1-B8C6-C21B5A292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3596DF-A2C1-DE4D-F14E-C3D91057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Code Reference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DDF31C-139A-89B7-D8C9-71E9A3416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built-in searchable reference panel lists every valid enumeration code and provides descriptions. </a:t>
            </a:r>
          </a:p>
          <a:p>
            <a:endParaRPr lang="en-US" sz="2400" dirty="0"/>
          </a:p>
          <a:p>
            <a:r>
              <a:rPr lang="en-US" sz="2400" dirty="0"/>
              <a:t>Values are read directly from the active schema, so the reference is always consistent with the validation rules in use.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48DBB1-0019-C99F-22FC-98CC35028A6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Account Types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Transaction Modes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Currency Codes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Country Codes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Funds Types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/>
              <a:t>etc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0094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C3674-0258-6B91-BCC1-F4362920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5E19567-2466-1934-6235-8678F649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Validation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CD9DE6-14F3-DA08-0817-F0C7D7913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3"/>
            <a:ext cx="4792056" cy="386645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Our Solution supports multiple XML report files validation in a single session.</a:t>
            </a:r>
          </a:p>
          <a:p>
            <a:endParaRPr lang="en-US" sz="2400" dirty="0"/>
          </a:p>
          <a:p>
            <a:r>
              <a:rPr lang="en-US" sz="2400" dirty="0"/>
              <a:t>Results are organized per file with full error details including structural/formatting errors, assert rejection codes (REJ code), transaction number, line number, the offending value, and plain-English description of what failed.</a:t>
            </a:r>
          </a:p>
        </p:txBody>
      </p:sp>
      <p:pic>
        <p:nvPicPr>
          <p:cNvPr id="10" name="Picture 9" descr="The image displays a user interface for uploading and validating multiple XML report files, each with their own result panel.">
            <a:extLst>
              <a:ext uri="{FF2B5EF4-FFF2-40B4-BE49-F238E27FC236}">
                <a16:creationId xmlns:a16="http://schemas.microsoft.com/office/drawing/2014/main" id="{39583776-D81A-B4C6-26CA-4A57CF9BB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832" y="1144593"/>
            <a:ext cx="5036154" cy="423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279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936DF-5210-0F32-8912-1E4D9356F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87F6EB4-D779-5554-BED8-B5817554D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Actionable Error Reporting Tool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4784F3-28F3-FB8A-9A62-EAFE429E8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892" y="1951369"/>
            <a:ext cx="4733578" cy="386645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Each validation error includes everything needed to locate and fix the problem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Specific REJ rule violated.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Transaction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Line number in the file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Exact value that triggered the error.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Error category.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15916-E5B9-15E2-93E8-7EAC8AE8625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40241" y="5979294"/>
            <a:ext cx="8905225" cy="3332832"/>
          </a:xfrm>
        </p:spPr>
        <p:txBody>
          <a:bodyPr>
            <a:normAutofit/>
          </a:bodyPr>
          <a:lstStyle/>
          <a:p>
            <a:r>
              <a:rPr lang="en-US" sz="1800" dirty="0"/>
              <a:t>Results can be exported to CSV or JSON for review in Excel or other tools.</a:t>
            </a:r>
          </a:p>
        </p:txBody>
      </p:sp>
      <p:pic>
        <p:nvPicPr>
          <p:cNvPr id="5" name="Picture 4" descr="The image displays a list of error messages related to data validation issues in a software application.&#10;&#10;AI-generated content may be incorrect.">
            <a:extLst>
              <a:ext uri="{FF2B5EF4-FFF2-40B4-BE49-F238E27FC236}">
                <a16:creationId xmlns:a16="http://schemas.microsoft.com/office/drawing/2014/main" id="{13BC83D8-819E-FBFD-6629-1CAD404A0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1626" y="2013897"/>
            <a:ext cx="5971275" cy="305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847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763F8-2EF5-B8D3-BC8C-5E63FB22B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E7812DE-14E6-1076-CE01-53DBC9518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Sortable &amp; Filterable Results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E7D3F4-3AEC-6262-1AC4-8A4FE8099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3"/>
            <a:ext cx="4861167" cy="421201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Output result table support column-level filtering by REJ code and category. </a:t>
            </a:r>
          </a:p>
          <a:p>
            <a:r>
              <a:rPr lang="en-US" sz="2400" dirty="0"/>
              <a:t>Global search across all results.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One-click sorting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Line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Transaction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REJ code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Category</a:t>
            </a:r>
          </a:p>
          <a:p>
            <a:endParaRPr lang="en-US" sz="2400" dirty="0"/>
          </a:p>
          <a:p>
            <a:r>
              <a:rPr lang="en-US" sz="2400" dirty="0"/>
              <a:t>Large submission files with hundreds of errors are triaged efficiently.</a:t>
            </a:r>
          </a:p>
        </p:txBody>
      </p:sp>
      <p:pic>
        <p:nvPicPr>
          <p:cNvPr id="5" name="Content Placeholder 4" descr="The image displays a validation results page with a searchable interface for various error messages, including a list of assertions and their corresponding error messages.&#10;&#10;AI-generated content may be incorrect.">
            <a:extLst>
              <a:ext uri="{FF2B5EF4-FFF2-40B4-BE49-F238E27FC236}">
                <a16:creationId xmlns:a16="http://schemas.microsoft.com/office/drawing/2014/main" id="{1E4D606A-FDB1-CFCE-2B6D-1EA2F393AD55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5848963" y="2118537"/>
            <a:ext cx="5849352" cy="302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390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2EEFA-71AD-A993-8294-802ECE0F2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5080F7-A66D-BB6B-46CF-A36F1EFD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Rejection Prevention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2545AD-4F73-A9A6-6C8F-8BF801C8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3"/>
            <a:ext cx="8821796" cy="4212012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By catching structural errors, business rule violations, and invalid enumeration values before submission, the application eliminates the back-and-forth of rejected </a:t>
            </a:r>
            <a:r>
              <a:rPr lang="en-US" sz="2400" dirty="0" err="1"/>
              <a:t>goAML</a:t>
            </a:r>
            <a:r>
              <a:rPr lang="en-US" sz="2400" dirty="0"/>
              <a:t> reports. </a:t>
            </a:r>
          </a:p>
          <a:p>
            <a:endParaRPr lang="en-US" sz="2400" dirty="0"/>
          </a:p>
          <a:p>
            <a:r>
              <a:rPr lang="en-US" sz="2400" dirty="0"/>
              <a:t>Reporting entities submit with confidence, and compliance officers can track error patterns across submission cycles.</a:t>
            </a:r>
          </a:p>
        </p:txBody>
      </p:sp>
    </p:spTree>
    <p:extLst>
      <p:ext uri="{BB962C8B-B14F-4D97-AF65-F5344CB8AC3E}">
        <p14:creationId xmlns:p14="http://schemas.microsoft.com/office/powerpoint/2010/main" val="2453119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77553"/>
            <a:ext cx="6245912" cy="3269447"/>
          </a:xfrm>
        </p:spPr>
        <p:txBody>
          <a:bodyPr/>
          <a:lstStyle/>
          <a:p>
            <a:r>
              <a:rPr lang="en-US" dirty="0"/>
              <a:t>Pricing</a:t>
            </a:r>
          </a:p>
        </p:txBody>
      </p:sp>
    </p:spTree>
    <p:extLst>
      <p:ext uri="{BB962C8B-B14F-4D97-AF65-F5344CB8AC3E}">
        <p14:creationId xmlns:p14="http://schemas.microsoft.com/office/powerpoint/2010/main" val="4117153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0019E-FC68-8169-EDDF-CEFF2799E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6320-3621-8E44-7933-231E61073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9692640" cy="1371600"/>
          </a:xfrm>
        </p:spPr>
        <p:txBody>
          <a:bodyPr/>
          <a:lstStyle/>
          <a:p>
            <a:r>
              <a:rPr lang="en-US" dirty="0"/>
              <a:t>License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AA7AC-6AD1-EEB6-E31C-E5EDBDDFAF2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7493" y="2087561"/>
            <a:ext cx="2693306" cy="3890543"/>
          </a:xfrm>
        </p:spPr>
        <p:txBody>
          <a:bodyPr/>
          <a:lstStyle/>
          <a:p>
            <a:r>
              <a:rPr lang="en-US" sz="2400" dirty="0"/>
              <a:t>We provide various License models to suit the current needs of your institution. </a:t>
            </a:r>
          </a:p>
          <a:p>
            <a:endParaRPr lang="en-US" sz="2400" dirty="0"/>
          </a:p>
          <a:p>
            <a:r>
              <a:rPr lang="en-US" sz="2400" dirty="0"/>
              <a:t>All subscriptions come with unlimited updates (schema and software)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E59EA8B-D53C-1BB4-2F89-51BFD4EFF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379429"/>
              </p:ext>
            </p:extLst>
          </p:nvPr>
        </p:nvGraphicFramePr>
        <p:xfrm>
          <a:off x="3860799" y="2087562"/>
          <a:ext cx="8052979" cy="3749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256367">
                  <a:extLst>
                    <a:ext uri="{9D8B030D-6E8A-4147-A177-3AD203B41FA5}">
                      <a16:colId xmlns:a16="http://schemas.microsoft.com/office/drawing/2014/main" val="193480628"/>
                    </a:ext>
                  </a:extLst>
                </a:gridCol>
                <a:gridCol w="1802049">
                  <a:extLst>
                    <a:ext uri="{9D8B030D-6E8A-4147-A177-3AD203B41FA5}">
                      <a16:colId xmlns:a16="http://schemas.microsoft.com/office/drawing/2014/main" val="137086756"/>
                    </a:ext>
                  </a:extLst>
                </a:gridCol>
                <a:gridCol w="2751097">
                  <a:extLst>
                    <a:ext uri="{9D8B030D-6E8A-4147-A177-3AD203B41FA5}">
                      <a16:colId xmlns:a16="http://schemas.microsoft.com/office/drawing/2014/main" val="3749952850"/>
                    </a:ext>
                  </a:extLst>
                </a:gridCol>
                <a:gridCol w="830752">
                  <a:extLst>
                    <a:ext uri="{9D8B030D-6E8A-4147-A177-3AD203B41FA5}">
                      <a16:colId xmlns:a16="http://schemas.microsoft.com/office/drawing/2014/main" val="3683660941"/>
                    </a:ext>
                  </a:extLst>
                </a:gridCol>
                <a:gridCol w="1412714">
                  <a:extLst>
                    <a:ext uri="{9D8B030D-6E8A-4147-A177-3AD203B41FA5}">
                      <a16:colId xmlns:a16="http://schemas.microsoft.com/office/drawing/2014/main" val="222786804"/>
                    </a:ext>
                  </a:extLst>
                </a:gridCol>
              </a:tblGrid>
              <a:tr h="451167">
                <a:tc>
                  <a:txBody>
                    <a:bodyPr/>
                    <a:lstStyle/>
                    <a:p>
                      <a:r>
                        <a:rPr lang="en-US" dirty="0"/>
                        <a:t>Package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One-Time Implementation Cost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Channels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636639"/>
                  </a:ext>
                </a:extLst>
              </a:tr>
              <a:tr h="451167">
                <a:tc>
                  <a:txBody>
                    <a:bodyPr/>
                    <a:lstStyle/>
                    <a:p>
                      <a:r>
                        <a:rPr lang="en-US" dirty="0"/>
                        <a:t>Enterprise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Large commercial banks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</a:t>
                      </a:r>
                      <a:r>
                        <a:rPr lang="en-US" dirty="0"/>
                        <a:t>3,500,000 -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</a:t>
                      </a:r>
                      <a:r>
                        <a:rPr lang="en-US" dirty="0"/>
                        <a:t>5,000,000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In-Person</a:t>
                      </a:r>
                    </a:p>
                    <a:p>
                      <a:r>
                        <a:rPr lang="en-US" dirty="0"/>
                        <a:t>Email</a:t>
                      </a:r>
                    </a:p>
                    <a:p>
                      <a:r>
                        <a:rPr lang="en-US" dirty="0"/>
                        <a:t>Phone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604430"/>
                  </a:ext>
                </a:extLst>
              </a:tr>
              <a:tr h="451167"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Mid-size banks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₦2,500,000 - ₦3,000,000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</a:p>
                    <a:p>
                      <a:r>
                        <a:rPr lang="en-US" dirty="0"/>
                        <a:t>Phone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376415"/>
                  </a:ext>
                </a:extLst>
              </a:tr>
              <a:tr h="451167">
                <a:tc>
                  <a:txBody>
                    <a:bodyPr/>
                    <a:lstStyle/>
                    <a:p>
                      <a:r>
                        <a:rPr lang="en-US" dirty="0"/>
                        <a:t>Silver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Microfinance / smaller institutions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₦1,000,000 - ₦1,500,000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764782"/>
                  </a:ext>
                </a:extLst>
              </a:tr>
              <a:tr h="451167">
                <a:tc gridSpan="2"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Customised (</a:t>
                      </a:r>
                      <a:r>
                        <a:rPr lang="en-GB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integration with your AML/CFT solution)</a:t>
                      </a:r>
                      <a:endParaRPr lang="LID4096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Contact Us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63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352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2FA0-5805-E9D5-E5A1-5B4B485C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9692640" cy="1371600"/>
          </a:xfrm>
        </p:spPr>
        <p:txBody>
          <a:bodyPr/>
          <a:lstStyle/>
          <a:p>
            <a:r>
              <a:rPr lang="en-US" dirty="0"/>
              <a:t>Service Level Agreement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9A705-E123-1C6C-EC93-CEE377B741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366284" y="4412512"/>
            <a:ext cx="9581117" cy="2270051"/>
          </a:xfrm>
        </p:spPr>
        <p:txBody>
          <a:bodyPr/>
          <a:lstStyle/>
          <a:p>
            <a:r>
              <a:rPr lang="en-GB" sz="2400" dirty="0"/>
              <a:t>Starts in Year 2 and covers the following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Updates (XSD Schemas, Core Software Package)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Bug fixes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Support (based on plan)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Usage authorization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89BCE34-1503-3725-0539-8EF094684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790710"/>
              </p:ext>
            </p:extLst>
          </p:nvPr>
        </p:nvGraphicFramePr>
        <p:xfrm>
          <a:off x="1323753" y="2087563"/>
          <a:ext cx="9623648" cy="1854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310424">
                  <a:extLst>
                    <a:ext uri="{9D8B030D-6E8A-4147-A177-3AD203B41FA5}">
                      <a16:colId xmlns:a16="http://schemas.microsoft.com/office/drawing/2014/main" val="786630774"/>
                    </a:ext>
                  </a:extLst>
                </a:gridCol>
                <a:gridCol w="3313224">
                  <a:extLst>
                    <a:ext uri="{9D8B030D-6E8A-4147-A177-3AD203B41FA5}">
                      <a16:colId xmlns:a16="http://schemas.microsoft.com/office/drawing/2014/main" val="12119793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Package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Annual </a:t>
                      </a:r>
                      <a:r>
                        <a:rPr lang="en-US" dirty="0" err="1"/>
                        <a:t>Maintainance</a:t>
                      </a:r>
                      <a:r>
                        <a:rPr lang="en-US" dirty="0"/>
                        <a:t> Fee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55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Enterprise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₦1,500,000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93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₦1,000,000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83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Silver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₦600,000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609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Customised (</a:t>
                      </a:r>
                      <a:r>
                        <a:rPr lang="en-GB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integration with your AML/CFT solution)</a:t>
                      </a:r>
                      <a:endParaRPr lang="LID4096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Contact Us</a:t>
                      </a:r>
                      <a:endParaRPr lang="LID4096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898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915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/>
          <a:lstStyle/>
          <a:p>
            <a:r>
              <a:rPr lang="en-US" dirty="0"/>
              <a:t>Michael Mgbeahurike</a:t>
            </a:r>
          </a:p>
          <a:p>
            <a:r>
              <a:rPr lang="en-US" dirty="0"/>
              <a:t>+234 90670 87649</a:t>
            </a:r>
          </a:p>
          <a:p>
            <a:r>
              <a:rPr lang="en-US" dirty="0"/>
              <a:t>michael@keyriumconsulting.com</a:t>
            </a:r>
          </a:p>
          <a:p>
            <a:r>
              <a:rPr lang="en-US" dirty="0"/>
              <a:t>www.keyriumconsulting.com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endParaRPr lang="en-GB" dirty="0"/>
          </a:p>
          <a:p>
            <a:pPr lvl="0"/>
            <a:r>
              <a:rPr lang="en-GB" dirty="0"/>
              <a:t>Effective 1st February, NFIU migrated their report-checking business rules from the </a:t>
            </a:r>
            <a:r>
              <a:rPr lang="en-GB" dirty="0" err="1"/>
              <a:t>goAML</a:t>
            </a:r>
            <a:r>
              <a:rPr lang="en-GB" dirty="0"/>
              <a:t> client to the </a:t>
            </a:r>
            <a:r>
              <a:rPr lang="en-GB" dirty="0" err="1"/>
              <a:t>goAML</a:t>
            </a:r>
            <a:r>
              <a:rPr lang="en-GB" dirty="0"/>
              <a:t> schema using XSD assertions. 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This means validation now happens at the schema level rather than after submission.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DCE40-7199-6B5E-AD05-027AD80E0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6E3A6-06B8-9E2D-3BC6-3BD4AC5A0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4620D-3FDD-89E1-AF86-480978388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endParaRPr lang="en-GB" dirty="0"/>
          </a:p>
          <a:p>
            <a:pPr lvl="0"/>
            <a:r>
              <a:rPr lang="en-GB" dirty="0"/>
              <a:t>For Reporting Entities, this means fewer post-submission rejections by </a:t>
            </a:r>
            <a:r>
              <a:rPr lang="en-GB" b="1" dirty="0"/>
              <a:t>NFIU</a:t>
            </a:r>
            <a:r>
              <a:rPr lang="en-GB" dirty="0"/>
              <a:t> but significantly more reports failing validation at the point of upload when they don't meet schema requirements. </a:t>
            </a:r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1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7A392-B1BE-A664-DE90-FCFDB567A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DF9CD-690E-1DBF-1355-6FCCA9AB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D6BE6-D639-321F-BF14-CBA11F08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endParaRPr lang="en-GB" dirty="0"/>
          </a:p>
          <a:p>
            <a:pPr lvl="0"/>
            <a:r>
              <a:rPr lang="en-GB" dirty="0"/>
              <a:t>NFIU launched with approximately </a:t>
            </a:r>
            <a:r>
              <a:rPr lang="en-GB" dirty="0">
                <a:solidFill>
                  <a:srgbClr val="FF0000"/>
                </a:solidFill>
              </a:rPr>
              <a:t>15</a:t>
            </a:r>
            <a:r>
              <a:rPr lang="en-GB" dirty="0"/>
              <a:t> assertion-based rejection rules and has since added </a:t>
            </a:r>
            <a:r>
              <a:rPr lang="en-GB" dirty="0">
                <a:solidFill>
                  <a:srgbClr val="FF0000"/>
                </a:solidFill>
              </a:rPr>
              <a:t>16</a:t>
            </a:r>
            <a:r>
              <a:rPr lang="en-GB" dirty="0"/>
              <a:t> more. 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Additional rules are being introduced as NFIU sees fit, without prior notification. Each addition increases the likelihood of validation failures for non-compliant reports. </a:t>
            </a:r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285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6F7B5-95EA-67BD-5F29-CE3D42D42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BF16-88B8-B168-FEEA-BA298396C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1434E-EF43-F34D-C866-5109B7922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0"/>
            <a:endParaRPr lang="en-GB" dirty="0"/>
          </a:p>
          <a:p>
            <a:pPr lvl="0"/>
            <a:r>
              <a:rPr lang="en-GB" dirty="0"/>
              <a:t>The fast-moving updates introduces a real pain point for Reporting Entities, particularly when triaging failures is difficult. 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The current </a:t>
            </a:r>
            <a:r>
              <a:rPr lang="en-GB" dirty="0" err="1"/>
              <a:t>goAML</a:t>
            </a:r>
            <a:r>
              <a:rPr lang="en-GB" dirty="0"/>
              <a:t> online and offline validators do not comprehensively identify or explain the specific issues causing failures. </a:t>
            </a:r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72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71600"/>
            <a:ext cx="5486400" cy="4114800"/>
          </a:xfrm>
        </p:spPr>
        <p:txBody>
          <a:bodyPr/>
          <a:lstStyle/>
          <a:p>
            <a:r>
              <a:rPr lang="en-US" sz="4800" dirty="0" err="1"/>
              <a:t>goAML</a:t>
            </a:r>
            <a:r>
              <a:rPr lang="en-US" sz="4800" dirty="0"/>
              <a:t> Validator</a:t>
            </a:r>
            <a:br>
              <a:rPr lang="en-US" sz="4800" dirty="0"/>
            </a:br>
            <a:br>
              <a:rPr lang="en-US" sz="4800" dirty="0"/>
            </a:br>
            <a:r>
              <a:rPr lang="en-US" sz="3200" dirty="0">
                <a:solidFill>
                  <a:schemeClr val="accent1"/>
                </a:solidFill>
              </a:rPr>
              <a:t>Core Features</a:t>
            </a:r>
            <a:endParaRPr lang="en-US" sz="48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KEYRIUM CONSULTING&#10;&#10;AI-generated content may be incorrect.">
            <a:extLst>
              <a:ext uri="{FF2B5EF4-FFF2-40B4-BE49-F238E27FC236}">
                <a16:creationId xmlns:a16="http://schemas.microsoft.com/office/drawing/2014/main" id="{5CBC5942-6475-BE45-FEDD-D96E324D5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4758" y="450109"/>
            <a:ext cx="2463600" cy="130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On-System Deployment &amp; Data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3"/>
            <a:ext cx="8697726" cy="432271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The Validator runs entirely on the Reporting Entity's own machine.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263966" y="3782746"/>
            <a:ext cx="5606913" cy="3332832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Data never leaves your network</a:t>
            </a:r>
          </a:p>
          <a:p>
            <a:pPr lvl="1"/>
            <a:r>
              <a:rPr lang="en-US" sz="2800" dirty="0"/>
              <a:t>Local Validations only</a:t>
            </a:r>
          </a:p>
          <a:p>
            <a:pPr lvl="1"/>
            <a:r>
              <a:rPr lang="en-US" sz="2800" dirty="0"/>
              <a:t>Zero Log retention </a:t>
            </a:r>
          </a:p>
          <a:p>
            <a:pPr lvl="1"/>
            <a:r>
              <a:rPr lang="en-US" sz="2800" dirty="0"/>
              <a:t>Designed with highest Security Levels</a:t>
            </a:r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6A33-B56C-81B2-3411-08A05C1D5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B025A2B-12B5-626D-A82F-EC6D8B98F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Schema-Driven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44622-3434-8089-766A-B84D1A76D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3"/>
            <a:ext cx="8697726" cy="432271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Validation rules are defined in a </a:t>
            </a:r>
            <a:r>
              <a:rPr lang="en-US" sz="2800" dirty="0" err="1"/>
              <a:t>goAML</a:t>
            </a:r>
            <a:r>
              <a:rPr lang="en-US" sz="2800" dirty="0"/>
              <a:t> XSD schema file, not hardcoded into the application. Providing for a flexibility that works with this fast-paced environment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97996-A724-6C81-A862-30D40D8459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360557" y="4197921"/>
            <a:ext cx="6862603" cy="3332832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XSD schema managed by </a:t>
            </a:r>
            <a:r>
              <a:rPr lang="en-US" sz="2800" dirty="0" err="1"/>
              <a:t>Keyrium</a:t>
            </a:r>
            <a:endParaRPr lang="en-US" sz="2800" dirty="0"/>
          </a:p>
          <a:p>
            <a:pPr lvl="1"/>
            <a:r>
              <a:rPr lang="en-US" sz="2800" dirty="0"/>
              <a:t>Application fetches new XSD via Sync</a:t>
            </a:r>
          </a:p>
          <a:p>
            <a:pPr lvl="1"/>
            <a:r>
              <a:rPr lang="en-US" sz="2800" dirty="0"/>
              <a:t>No application update required</a:t>
            </a:r>
          </a:p>
          <a:p>
            <a:pPr marL="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1136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B565D-90EF-D77F-CB75-49839652F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AC85BC0-7270-EED5-F749-30648362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Automatic </a:t>
            </a:r>
            <a:r>
              <a:rPr lang="en-US" dirty="0" err="1"/>
              <a:t>goAML</a:t>
            </a:r>
            <a:r>
              <a:rPr lang="en-US" dirty="0"/>
              <a:t> Schema Sync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746E8-5812-446D-A600-5CE1A270D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3"/>
            <a:ext cx="8697726" cy="432271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Connect directly to the </a:t>
            </a:r>
            <a:r>
              <a:rPr lang="en-US" sz="2800" dirty="0" err="1"/>
              <a:t>goAML</a:t>
            </a:r>
            <a:r>
              <a:rPr lang="en-US" sz="2800" dirty="0"/>
              <a:t> portal using your institution's own credentials and securely pulls the latest XSD schema automatically. </a:t>
            </a:r>
          </a:p>
          <a:p>
            <a:endParaRPr lang="en-US" sz="2800" dirty="0"/>
          </a:p>
          <a:p>
            <a:r>
              <a:rPr lang="en-US" sz="2800" dirty="0"/>
              <a:t>A notification banner alerts you when the active schema is more than 7 days old, prompting a sync before the next submission cycle.</a:t>
            </a:r>
          </a:p>
        </p:txBody>
      </p:sp>
    </p:spTree>
    <p:extLst>
      <p:ext uri="{BB962C8B-B14F-4D97-AF65-F5344CB8AC3E}">
        <p14:creationId xmlns:p14="http://schemas.microsoft.com/office/powerpoint/2010/main" val="168716048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16c05727-aa75-4e4a-9b5f-8a80a1165891"/>
    <ds:schemaRef ds:uri="71af3243-3dd4-4a8d-8c0d-dd76da1f02a5"/>
    <ds:schemaRef ds:uri="http://schemas.openxmlformats.org/package/2006/metadata/core-properties"/>
    <ds:schemaRef ds:uri="http://purl.org/dc/elements/1.1/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{8EE8EAE1-A6DE-4C42-8DEA-ECB34D6D0C3D}tf45331398_win32</Template>
  <TotalTime>15224</TotalTime>
  <Words>706</Words>
  <Application>Microsoft Office PowerPoint</Application>
  <PresentationFormat>Widescreen</PresentationFormat>
  <Paragraphs>146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Tenorite</vt:lpstr>
      <vt:lpstr>Custom</vt:lpstr>
      <vt:lpstr>goAML Validation</vt:lpstr>
      <vt:lpstr>Challenges </vt:lpstr>
      <vt:lpstr>Challenges </vt:lpstr>
      <vt:lpstr>Challenges </vt:lpstr>
      <vt:lpstr>Challenges </vt:lpstr>
      <vt:lpstr>goAML Validator  Core Features</vt:lpstr>
      <vt:lpstr>On-System Deployment &amp; Data Privacy</vt:lpstr>
      <vt:lpstr>Schema-Driven Validation</vt:lpstr>
      <vt:lpstr>Automatic goAML Schema Sync</vt:lpstr>
      <vt:lpstr>Enumeration Code Reference</vt:lpstr>
      <vt:lpstr>Batch Validation</vt:lpstr>
      <vt:lpstr>Actionable Error Reporting Tool</vt:lpstr>
      <vt:lpstr>Sortable &amp; Filterable Results</vt:lpstr>
      <vt:lpstr>Submission Rejection Prevention</vt:lpstr>
      <vt:lpstr>Pricing</vt:lpstr>
      <vt:lpstr>License Model</vt:lpstr>
      <vt:lpstr>Service Level Agreement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Mgbeahuruike</dc:creator>
  <cp:lastModifiedBy>Michael Mgbeahuruike</cp:lastModifiedBy>
  <cp:revision>11</cp:revision>
  <dcterms:created xsi:type="dcterms:W3CDTF">2026-04-02T10:29:00Z</dcterms:created>
  <dcterms:modified xsi:type="dcterms:W3CDTF">2026-04-13T14:51:58Z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